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82e6f8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82e6f8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82e6f8f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82e6f8f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82e6f8fd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82e6f8f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892a760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892a760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82e6f8fd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82e6f8fd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82e6f8fd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82e6f8fd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Another window -&gt; front and back 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82e6f8f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82e6f8f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234f381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234f381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892a760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892a760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82e6f8fd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82e6f8fd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92a760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92a760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e+, matlab build therm model, work on building up openfoam…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results of of to adjust e+, see how this changes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Lup wai etc papers… closing loop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04ebda7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04ebda7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892a76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892a76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aa0200f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aa0200f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a0200f1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a0200f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aa0200f1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aa0200f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a0200f1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a0200f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aa0200f1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aa0200f1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aa0200f1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aa0200f1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aa0200f1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aa0200f1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aa0200f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aa0200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234f381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234f381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04ebda7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04ebda7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234f3819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234f3819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234f381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5234f381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234f381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234f381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234f381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234f381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234f3819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234f3819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234f381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234f381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1e7177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1e7177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1e7177e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1e7177e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1e7177e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1e7177e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1e7177e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1e7177e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04ebda7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04ebda7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1e7177e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1e7177e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1e7177e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1e7177e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07af317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07af317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07af317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07af317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residuals, courant number, force… -&gt; graphs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screenshots in steps before blow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picture of mesh with bcs labeled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discretization schemes included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083bfd6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083bfd6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residuals, courant number, force… -&gt; graphs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screenshots in steps before blow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picture of mesh with bcs labeled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discretization schemes included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flow dir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Chek nut, on outlet </a:t>
            </a:r>
            <a:r>
              <a:rPr lang="en"/>
              <a:t>should</a:t>
            </a:r>
            <a:r>
              <a:rPr lang="en"/>
              <a:t> be zerograf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that k and epsilon satisfy relationships with c (mu)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values at wall overtime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</a:t>
            </a:r>
            <a:r>
              <a:rPr lang="en"/>
              <a:t> field for yu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check what abl should look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abl look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Castro cities simulation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083bfd6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083bfd6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residuals, courant number, force… -&gt; graphs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screenshots in steps before blow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picture of mesh with bcs labeled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discretization schemes included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Boussinesq how flow changes with nicer mesh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083bfd6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5083bfd6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083bfd6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083bfd6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09b2e12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09b2e12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04ebda7e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04ebda7e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09b2e12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09b2e12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here are also messed up!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09b2e12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09b2e12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09b2e12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09b2e12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09b2e124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09b2e124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07af317c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07af317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09b2e124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09b2e12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09b2e124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09b2e124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directions here are messed up!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509b2e124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509b2e124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5083bfd6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5083bfd6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 drops -&gt; likely window open, delta =&gt; difference in them, try to classify </a:t>
            </a:r>
            <a:r>
              <a:rPr b="1" lang="en"/>
              <a:t>different, diverge for rooms close to each other w/ diff window treatments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windows at night, how does the temperature change vs days when dont ….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see that when windows are close in 422B, there is a difference in temperature -&gt; compare how the magnitude of the delta for day vs night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the window is open again, the temps in both rooms converge -&gt; compare how long it takes to converge for night vs day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Could classify and name each window open close event, and rank based on the above measurements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See if can predict whether the window is open / closed based on the temperature delta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similar experiment for rh, and then both combined. See which are the best predictors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an e+ model, put in outdoor temperatures. Guess materials / can calibrate using relationship between temp and open windows…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build a model that says given outdoor t (and/or rh) this will be the indoor temperature. 422B might be a better measure since it was always empty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Note relative effect of heat sources (lights, people, computers) -&gt; looking at data in 422a, are there deviations from a mean curve at certain times of day?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Look at coefficients and heat transfer models being used.. (link to cfd: does the cfd predict these coefficients too? Also, looking at air and temp flows from this model could help in predicting how changes to room geo / build up would affect cooling potential)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07af317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07af317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next to each other, near window far from it, energy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doing conjugate heat transfer problem, cfd to improve the epistemic uncertainty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r>
              <a:rPr lang="en"/>
              <a:t> flow rates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04ebda7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04ebda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083bfd6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083bfd6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r>
              <a:rPr lang="en"/>
              <a:t>steps on this?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Early Predictive model? Would need more evenly distributed data (can collect more data until 9/10)… would want to know how affects energy use… like use of fans since no AC in rosse?  Also have RH data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Bringing temp + cfd model together… understand how temp outside affects temp in room, as well as airflow… a good e+ model would allow to see what geometrical params to adjust and improve performance of the open window room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what is even ideal?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82e6f8f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82e6f8f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82e6f8f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82e6f8f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82e6f8f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82e6f8f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5" Type="http://schemas.openxmlformats.org/officeDocument/2006/relationships/image" Target="../media/image9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Relationship Id="rId4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thodoflines.sciml.ai/stable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10/20/22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CFD Model 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hotRoom9A, hotRoom9B shelter case conditions result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hotRoom — with box from SnappyHexMesh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hotRoom — with box with window from SnappyHexMesh 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Shelter case replicas</a:t>
            </a:r>
            <a:r>
              <a:rPr lang="en"/>
              <a:t> - hotRoom9A_shelterBuoy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Shelter case does not run on my laptop, so copied BCs for the domain to coarse mesh case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Converged in ~400 iterations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However, issues with the top of the domain, and decay of TKE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734" r="0" t="0"/>
          <a:stretch/>
        </p:blipFill>
        <p:spPr>
          <a:xfrm>
            <a:off x="255875" y="2122975"/>
            <a:ext cx="4964424" cy="2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849" y="1991675"/>
            <a:ext cx="2947359" cy="250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203750" y="13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Shelter</a:t>
            </a:r>
            <a:r>
              <a:rPr lang="en"/>
              <a:t> case replicas</a:t>
            </a:r>
            <a:r>
              <a:rPr lang="en"/>
              <a:t>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hotRoom9B_sbSlip 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012" y="237025"/>
            <a:ext cx="2808700" cy="18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1573200"/>
            <a:ext cx="4938525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03750" y="1073175"/>
            <a:ext cx="48444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Changed boundary conditions to have slip condition on top of domain for all properties except velocity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6713550" y="2070100"/>
            <a:ext cx="175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* </a:t>
            </a:r>
            <a:r>
              <a:rPr i="1" lang="en" sz="700"/>
              <a:t>t = Iteration /10 </a:t>
            </a:r>
            <a:endParaRPr i="1" sz="70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075" y="2270388"/>
            <a:ext cx="3483637" cy="180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325" y="3741750"/>
            <a:ext cx="1679575" cy="1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476650" y="4434950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corrected profiles at top of the domain</a:t>
            </a:r>
            <a:endParaRPr b="1" sz="700"/>
          </a:p>
        </p:txBody>
      </p:sp>
      <p:cxnSp>
        <p:nvCxnSpPr>
          <p:cNvPr id="155" name="Google Shape;155;p24"/>
          <p:cNvCxnSpPr/>
          <p:nvPr/>
        </p:nvCxnSpPr>
        <p:spPr>
          <a:xfrm flipH="1" rot="10800000">
            <a:off x="5421075" y="2597300"/>
            <a:ext cx="865500" cy="18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 with box - hotRoom</a:t>
            </a:r>
            <a:r>
              <a:rPr lang="en"/>
              <a:t>10C_sbSnappy 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562900" y="1245875"/>
            <a:ext cx="27618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Created box using snappyHexMesh, and applied BC from 10A (had not yet verified 10B effect) 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38" y="1072287"/>
            <a:ext cx="3002549" cy="16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76" y="3263898"/>
            <a:ext cx="2975874" cy="16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625" y="2694174"/>
            <a:ext cx="2761800" cy="206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Cases with box - hotRoom10D_sbSnappyWindow 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562900" y="1245875"/>
            <a:ext cx="27618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Updated box to include window, remesh with SHM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Not sure if box exterior/ interior walls being considered…</a:t>
            </a:r>
            <a:endParaRPr sz="1500"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00" y="1007750"/>
            <a:ext cx="2330403" cy="194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7340500" y="2784900"/>
            <a:ext cx="175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Concerning pressure residual…</a:t>
            </a:r>
            <a:endParaRPr b="1" sz="7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0" y="1076773"/>
            <a:ext cx="2419370" cy="180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15240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53" y="3035374"/>
            <a:ext cx="3517802" cy="19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350" y="2949125"/>
            <a:ext cx="1858686" cy="2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replicate this model in E+, look into how that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10C and 10D in w/ BC from 9B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Sherlock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 btm, and see if can apply BC to models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9/22/22</a:t>
            </a:r>
            <a:endParaRPr/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Buoyancy Cases - hotRoom9A 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5206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Shelter case does not run on my laptop, so copied BCs for the domain to coarse mesh case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Converged in ~400 iterations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However, issues with the top of the domain, and decay of TKE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734" r="0" t="0"/>
          <a:stretch/>
        </p:blipFill>
        <p:spPr>
          <a:xfrm>
            <a:off x="255875" y="2122975"/>
            <a:ext cx="4964424" cy="2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849" y="1991675"/>
            <a:ext cx="2947359" cy="250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Buoyancy Cases - hotRoom9B 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062625"/>
            <a:ext cx="85206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Changed boundary conditions to have slip condition on top of domain for all properties except velocity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Waiting to look at results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00" y="2040050"/>
            <a:ext cx="4140824" cy="28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Added in a box, in process of running this case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Access a cluster -&gt; Sherlock?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 a window on the box inside domain that can serve as a window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 a transient simulation and somehow vary the temperature with time to match temperatures from weather station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How long to run this for?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Assign material properties to the box?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Conjugate heat transfer problem?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Simple building thermal model?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Best dimensions for coarse mesh and capture meaningful temperature variation?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 Energy+ simulation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Create very simple cube geometry, same dimensions as CFD case…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Create custom weather file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Run simulation for same length of time as CFD model..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Iterate to calibrate material properties 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73600" y="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hr11C_ (shelter buoyancy slip condition with box) 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6656400" y="2755900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* t = Iteration /10,</a:t>
            </a:r>
            <a:endParaRPr i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Residuals up to t = 240</a:t>
            </a:r>
            <a:endParaRPr i="1" sz="7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97" y="619575"/>
            <a:ext cx="2504275" cy="14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050" y="3156100"/>
            <a:ext cx="3232151" cy="1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000" y="549718"/>
            <a:ext cx="2621050" cy="213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050" y="1706375"/>
            <a:ext cx="3644901" cy="16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300" y="3244850"/>
            <a:ext cx="3677600" cy="16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9/15/22</a:t>
            </a:r>
            <a:endParaRPr/>
          </a:p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5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 Profiles for SimpleFoam Cases </a:t>
            </a:r>
            <a:endParaRPr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1295600" y="774225"/>
            <a:ext cx="21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6K - fixed velocity at top </a:t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3956350" y="805575"/>
            <a:ext cx="25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6L - shear </a:t>
            </a:r>
            <a:r>
              <a:rPr lang="en"/>
              <a:t>stress</a:t>
            </a:r>
            <a:r>
              <a:rPr lang="en"/>
              <a:t> at top 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6232800" y="776150"/>
            <a:ext cx="2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Hargreaves - shear stress at top</a:t>
            </a:r>
            <a:r>
              <a:rPr lang="en"/>
              <a:t> 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950" y="3061625"/>
            <a:ext cx="2292224" cy="19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b="0" l="1990" r="2752" t="10289"/>
          <a:stretch/>
        </p:blipFill>
        <p:spPr>
          <a:xfrm>
            <a:off x="1245288" y="1322325"/>
            <a:ext cx="2027150" cy="15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4">
            <a:alphaModFix/>
          </a:blip>
          <a:srcRect b="0" l="1990" r="2752" t="10289"/>
          <a:stretch/>
        </p:blipFill>
        <p:spPr>
          <a:xfrm>
            <a:off x="4003975" y="1389763"/>
            <a:ext cx="2027150" cy="15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5">
            <a:alphaModFix/>
          </a:blip>
          <a:srcRect b="0" l="0" r="0" t="2381"/>
          <a:stretch/>
        </p:blipFill>
        <p:spPr>
          <a:xfrm>
            <a:off x="3873200" y="3165150"/>
            <a:ext cx="2157926" cy="18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6">
            <a:alphaModFix/>
          </a:blip>
          <a:srcRect b="0" l="0" r="0" t="8096"/>
          <a:stretch/>
        </p:blipFill>
        <p:spPr>
          <a:xfrm>
            <a:off x="6473950" y="1282425"/>
            <a:ext cx="2157924" cy="167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901" y="3130161"/>
            <a:ext cx="2275627" cy="18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69500" y="1878025"/>
            <a:ext cx="1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calculated</a:t>
            </a:r>
            <a:endParaRPr/>
          </a:p>
        </p:txBody>
      </p:sp>
      <p:sp>
        <p:nvSpPr>
          <p:cNvPr id="239" name="Google Shape;239;p33"/>
          <p:cNvSpPr txBox="1"/>
          <p:nvPr/>
        </p:nvSpPr>
        <p:spPr>
          <a:xfrm>
            <a:off x="107650" y="3785163"/>
            <a:ext cx="1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6155100" y="1088975"/>
            <a:ext cx="2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U_ref = 10 m/s, z_ref = 6 m, z_o = 0.01 m </a:t>
            </a:r>
            <a:endParaRPr sz="600"/>
          </a:p>
        </p:txBody>
      </p:sp>
      <p:sp>
        <p:nvSpPr>
          <p:cNvPr id="241" name="Google Shape;241;p33"/>
          <p:cNvSpPr txBox="1"/>
          <p:nvPr/>
        </p:nvSpPr>
        <p:spPr>
          <a:xfrm>
            <a:off x="934625" y="1088975"/>
            <a:ext cx="2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U_ref = 7 m/s, z_ref = 3 m, z_o = 0.01 m </a:t>
            </a:r>
            <a:endParaRPr sz="600"/>
          </a:p>
        </p:txBody>
      </p:sp>
      <p:sp>
        <p:nvSpPr>
          <p:cNvPr id="242" name="Google Shape;242;p33"/>
          <p:cNvSpPr txBox="1"/>
          <p:nvPr/>
        </p:nvSpPr>
        <p:spPr>
          <a:xfrm>
            <a:off x="3501275" y="1088975"/>
            <a:ext cx="283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Same as 6L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Buoyancy - hotRoom8L 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11700" y="956300"/>
            <a:ext cx="32835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80000"/>
              <a:buChar char="●"/>
            </a:pPr>
            <a:r>
              <a:rPr lang="en" sz="1000">
                <a:solidFill>
                  <a:schemeClr val="dk1"/>
                </a:solidFill>
              </a:rPr>
              <a:t>buoyantBoussinesqSimpleFoam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75" y="1648375"/>
            <a:ext cx="3329000" cy="28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100" y="956300"/>
            <a:ext cx="4303902" cy="24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Alphat, T, p_rgh</a:t>
            </a:r>
            <a:endParaRPr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90107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725" y="392538"/>
            <a:ext cx="2354083" cy="435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900" y="152400"/>
            <a:ext cx="2196642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Data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75" y="661250"/>
            <a:ext cx="732986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3013500" y="46210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RMSE = 12.02% (0.1202)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25" y="163300"/>
            <a:ext cx="8312743" cy="435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3013500" y="4621050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RMSE = 724%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2899050" y="4663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RMSE = 86.1%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1606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9/8/22</a:t>
            </a:r>
            <a:endParaRPr/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Profiles 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11700" y="963650"/>
            <a:ext cx="42210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U_ref = 7 m/s at z = 3m =&gt; u_star = 0.346 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 x 3 x 20 m empty wind tunnel 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simpleFoam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Profiles should be the same at inlet and outlet in empty WT 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 b="10151" l="1583" r="10442" t="28880"/>
          <a:stretch/>
        </p:blipFill>
        <p:spPr>
          <a:xfrm>
            <a:off x="4532700" y="770650"/>
            <a:ext cx="3721900" cy="32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2184278"/>
            <a:ext cx="4747650" cy="22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412825" y="4424950"/>
            <a:ext cx="34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Openfoam atmBoundaryLayer Equations, collapse to expected when C1 = 0, C2 = 1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73600" y="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hr11D_ (shelter buoyancy slip conditions w/ windows) 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2571750"/>
            <a:ext cx="5139397" cy="23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950" y="893650"/>
            <a:ext cx="2406651" cy="17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942150" y="2755900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* t = Iteration /10,</a:t>
            </a:r>
            <a:endParaRPr i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Residuals up to t = 70</a:t>
            </a:r>
            <a:endParaRPr i="1" sz="7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338" y="3227460"/>
            <a:ext cx="2955375" cy="161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500" y="774700"/>
            <a:ext cx="2311319" cy="161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773" y="979800"/>
            <a:ext cx="1710626" cy="13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2125" y="1100762"/>
            <a:ext cx="1944101" cy="10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hotRoom_6K </a:t>
            </a:r>
            <a:r>
              <a:rPr lang="en"/>
              <a:t> 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33500" y="1043475"/>
            <a:ext cx="792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TKE and velocity profiles look very strange, and change from inlet to outlet </a:t>
            </a:r>
            <a:endParaRPr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25" y="1530374"/>
            <a:ext cx="3325900" cy="2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30375"/>
            <a:ext cx="3486300" cy="29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3"/>
          <p:cNvSpPr txBox="1"/>
          <p:nvPr>
            <p:ph idx="4294967295" type="title"/>
          </p:nvPr>
        </p:nvSpPr>
        <p:spPr>
          <a:xfrm>
            <a:off x="398900" y="183450"/>
            <a:ext cx="74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hotRoom6K </a:t>
            </a:r>
            <a:r>
              <a:rPr lang="en"/>
              <a:t>- Boundary and Inlet Conditions  </a:t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470475" y="3179250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Internal Fields</a:t>
            </a:r>
            <a:endParaRPr sz="900"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5" y="810388"/>
            <a:ext cx="7669354" cy="2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00" y="3756962"/>
            <a:ext cx="27432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4991875" y="3125000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ABL Conditions </a:t>
            </a:r>
            <a:endParaRPr sz="900"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100" y="3448100"/>
            <a:ext cx="2330096" cy="16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311700" y="96275"/>
            <a:ext cx="486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 Hargreaves 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279000" y="668975"/>
            <a:ext cx="70437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OpenFoam example using atmBoundary conditions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Upper boundary is not a wall, and has a shear stress for velocity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500 x 100 X 5000 m model </a:t>
            </a:r>
            <a:endParaRPr/>
          </a:p>
        </p:txBody>
      </p:sp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0" y="2081675"/>
            <a:ext cx="3295214" cy="2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775" y="96275"/>
            <a:ext cx="2572049" cy="18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450" y="2408325"/>
            <a:ext cx="2952451" cy="24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3" y="876450"/>
            <a:ext cx="8148574" cy="25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 rotWithShape="1">
          <a:blip r:embed="rId4">
            <a:alphaModFix/>
          </a:blip>
          <a:srcRect b="10190" l="0" r="0" t="33909"/>
          <a:stretch/>
        </p:blipFill>
        <p:spPr>
          <a:xfrm>
            <a:off x="584900" y="3642639"/>
            <a:ext cx="2620100" cy="12499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idx="4294967295" type="title"/>
          </p:nvPr>
        </p:nvSpPr>
        <p:spPr>
          <a:xfrm>
            <a:off x="398900" y="183450"/>
            <a:ext cx="74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 Hargreaves - Boundary and Inlet Conditions  </a:t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575" y="3582025"/>
            <a:ext cx="2113875" cy="1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470475" y="3375575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Internal Fields</a:t>
            </a:r>
            <a:endParaRPr sz="900"/>
          </a:p>
        </p:txBody>
      </p:sp>
      <p:sp>
        <p:nvSpPr>
          <p:cNvPr id="344" name="Google Shape;344;p45"/>
          <p:cNvSpPr txBox="1"/>
          <p:nvPr/>
        </p:nvSpPr>
        <p:spPr>
          <a:xfrm>
            <a:off x="4479650" y="3440975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ABL Conditions 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311700" y="445025"/>
            <a:ext cx="486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hotRoom6L =&gt; a mix</a:t>
            </a:r>
            <a:endParaRPr/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344400" y="1043475"/>
            <a:ext cx="37251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Attributes from Hargreaves are copied, particularly on the upper boundary </a:t>
            </a:r>
            <a:endParaRPr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Same boundary condition values from 0.346 friction velocity (hotRoom6K) and 3 x 3 x 20 m model</a:t>
            </a:r>
            <a:endParaRPr/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Not sure if applied shear is correct because not sure how to figure out density OF is using </a:t>
            </a:r>
            <a:endParaRPr/>
          </a:p>
        </p:txBody>
      </p:sp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5" y="2236900"/>
            <a:ext cx="2803375" cy="23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475" y="478225"/>
            <a:ext cx="4521673" cy="12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275" y="2322000"/>
            <a:ext cx="2555924" cy="216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4499475" y="1811600"/>
            <a:ext cx="31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Possible culprit? Large cell volume </a:t>
            </a:r>
            <a:r>
              <a:rPr lang="en" sz="900"/>
              <a:t>gradient</a:t>
            </a:r>
            <a:r>
              <a:rPr lang="en" sz="900"/>
              <a:t>?</a:t>
            </a:r>
            <a:endParaRPr sz="900"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25" y="2464825"/>
            <a:ext cx="2481801" cy="21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7"/>
          <p:cNvSpPr txBox="1"/>
          <p:nvPr>
            <p:ph idx="4294967295" type="title"/>
          </p:nvPr>
        </p:nvSpPr>
        <p:spPr>
          <a:xfrm>
            <a:off x="398900" y="183450"/>
            <a:ext cx="74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hotRoom6L </a:t>
            </a:r>
            <a:r>
              <a:rPr lang="en"/>
              <a:t>- Boundary and Inlet Conditions  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470475" y="3375575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Internal Fields</a:t>
            </a:r>
            <a:endParaRPr sz="900"/>
          </a:p>
        </p:txBody>
      </p:sp>
      <p:sp>
        <p:nvSpPr>
          <p:cNvPr id="364" name="Google Shape;364;p47"/>
          <p:cNvSpPr txBox="1"/>
          <p:nvPr/>
        </p:nvSpPr>
        <p:spPr>
          <a:xfrm>
            <a:off x="4479650" y="3440975"/>
            <a:ext cx="140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ABL Conditions </a:t>
            </a:r>
            <a:endParaRPr sz="900"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00" y="908550"/>
            <a:ext cx="7777891" cy="2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75" y="3764075"/>
            <a:ext cx="26003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9/1/22</a:t>
            </a:r>
            <a:endParaRPr/>
          </a:p>
        </p:txBody>
      </p:sp>
      <p:sp>
        <p:nvSpPr>
          <p:cNvPr id="372" name="Google Shape;372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hotRoom6H_yPlus</a:t>
            </a:r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7175"/>
            <a:ext cx="3377576" cy="165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01" y="-1286925"/>
            <a:ext cx="8148650" cy="61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75" y="1780400"/>
            <a:ext cx="2087025" cy="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00" y="105150"/>
            <a:ext cx="62780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50" y="-36625"/>
            <a:ext cx="61648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OpenFOAM in Sherlock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Singularity (Docker-like) to try and run OpenFOAM in sherlock with a batch script. Get this error….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50" y="2571750"/>
            <a:ext cx="9008851" cy="8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75" y="152400"/>
            <a:ext cx="62253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375" y="121075"/>
            <a:ext cx="61375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8/25/22</a:t>
            </a:r>
            <a:endParaRPr/>
          </a:p>
        </p:txBody>
      </p:sp>
      <p:sp>
        <p:nvSpPr>
          <p:cNvPr id="412" name="Google Shape;412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 Wind Tunnel</a:t>
            </a:r>
            <a:endParaRPr/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8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hotRoom4C_topVel</a:t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311700" y="713650"/>
            <a:ext cx="277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Unstructured mesh wind tunnel with box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buoyantBoussinesqSimpleFoam solver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ABL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blows up by t=8 </a:t>
            </a:r>
            <a:endParaRPr/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925" y="461625"/>
            <a:ext cx="5311974" cy="414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45350" y="77050"/>
            <a:ext cx="8975800" cy="466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4102636" y="2870152"/>
            <a:ext cx="268800" cy="1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2625" y="-379950"/>
            <a:ext cx="5141939" cy="24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675" y="948550"/>
            <a:ext cx="5482102" cy="26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425" y="2462450"/>
            <a:ext cx="5679150" cy="27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350" y="3333749"/>
            <a:ext cx="664805" cy="1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 txBox="1"/>
          <p:nvPr/>
        </p:nvSpPr>
        <p:spPr>
          <a:xfrm>
            <a:off x="488675" y="187682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0</a:t>
            </a:r>
            <a:endParaRPr/>
          </a:p>
        </p:txBody>
      </p:sp>
      <p:sp>
        <p:nvSpPr>
          <p:cNvPr id="443" name="Google Shape;443;p58"/>
          <p:cNvSpPr txBox="1"/>
          <p:nvPr/>
        </p:nvSpPr>
        <p:spPr>
          <a:xfrm>
            <a:off x="2563900" y="325262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1</a:t>
            </a:r>
            <a:endParaRPr/>
          </a:p>
        </p:txBody>
      </p:sp>
      <p:sp>
        <p:nvSpPr>
          <p:cNvPr id="444" name="Google Shape;444;p58"/>
          <p:cNvSpPr txBox="1"/>
          <p:nvPr/>
        </p:nvSpPr>
        <p:spPr>
          <a:xfrm>
            <a:off x="4963775" y="4678550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2</a:t>
            </a:r>
            <a:endParaRPr/>
          </a:p>
        </p:txBody>
      </p:sp>
      <p:sp>
        <p:nvSpPr>
          <p:cNvPr id="445" name="Google Shape;445;p58"/>
          <p:cNvSpPr txBox="1"/>
          <p:nvPr>
            <p:ph type="title"/>
          </p:nvPr>
        </p:nvSpPr>
        <p:spPr>
          <a:xfrm>
            <a:off x="5213750" y="106250"/>
            <a:ext cx="305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 Magnitude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>
            <p:ph type="title"/>
          </p:nvPr>
        </p:nvSpPr>
        <p:spPr>
          <a:xfrm>
            <a:off x="3816325" y="0"/>
            <a:ext cx="7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</a:t>
            </a:r>
            <a:endParaRPr/>
          </a:p>
        </p:txBody>
      </p:sp>
      <p:sp>
        <p:nvSpPr>
          <p:cNvPr id="451" name="Google Shape;45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1469775" y="523350"/>
            <a:ext cx="6023347" cy="453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2697775" y="183575"/>
            <a:ext cx="4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Turbulent Kinetic Energy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125" y="756275"/>
            <a:ext cx="5428544" cy="4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hotRoom6C_ABL</a:t>
            </a:r>
            <a:endParaRPr/>
          </a:p>
        </p:txBody>
      </p:sp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11700" y="1136900"/>
            <a:ext cx="27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structured mesh wind tunnel without cube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simpleFoam solver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ABL velocity conditions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Runs, but residuals don’t look correct </a:t>
            </a:r>
            <a:endParaRPr/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550" y="445025"/>
            <a:ext cx="489084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73600" y="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Btm - hw 6 solution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825"/>
            <a:ext cx="3466374" cy="41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00" y="260600"/>
            <a:ext cx="8641475" cy="44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3"/>
          <p:cNvPicPr preferRelativeResize="0"/>
          <p:nvPr/>
        </p:nvPicPr>
        <p:blipFill rotWithShape="1">
          <a:blip r:embed="rId3">
            <a:alphaModFix/>
          </a:blip>
          <a:srcRect b="10589" l="0" r="26024" t="29246"/>
          <a:stretch/>
        </p:blipFill>
        <p:spPr>
          <a:xfrm>
            <a:off x="269050" y="544650"/>
            <a:ext cx="2728351" cy="16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3"/>
          <p:cNvPicPr preferRelativeResize="0"/>
          <p:nvPr/>
        </p:nvPicPr>
        <p:blipFill rotWithShape="1">
          <a:blip r:embed="rId4">
            <a:alphaModFix/>
          </a:blip>
          <a:srcRect b="14969" l="0" r="22952" t="23427"/>
          <a:stretch/>
        </p:blipFill>
        <p:spPr>
          <a:xfrm>
            <a:off x="2385700" y="1003400"/>
            <a:ext cx="3225098" cy="195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3"/>
          <p:cNvPicPr preferRelativeResize="0"/>
          <p:nvPr/>
        </p:nvPicPr>
        <p:blipFill rotWithShape="1">
          <a:blip r:embed="rId5">
            <a:alphaModFix/>
          </a:blip>
          <a:srcRect b="0" l="0" r="23873" t="29007"/>
          <a:stretch/>
        </p:blipFill>
        <p:spPr>
          <a:xfrm>
            <a:off x="4945450" y="2224154"/>
            <a:ext cx="3225098" cy="227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3"/>
          <p:cNvPicPr preferRelativeResize="0"/>
          <p:nvPr/>
        </p:nvPicPr>
        <p:blipFill rotWithShape="1">
          <a:blip r:embed="rId5">
            <a:alphaModFix/>
          </a:blip>
          <a:srcRect b="0" l="80635" r="0" t="58739"/>
          <a:stretch/>
        </p:blipFill>
        <p:spPr>
          <a:xfrm>
            <a:off x="547650" y="2571750"/>
            <a:ext cx="1266473" cy="20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4"/>
          <p:cNvPicPr preferRelativeResize="0"/>
          <p:nvPr/>
        </p:nvPicPr>
        <p:blipFill rotWithShape="1">
          <a:blip r:embed="rId3">
            <a:alphaModFix/>
          </a:blip>
          <a:srcRect b="0" l="0" r="0" t="4607"/>
          <a:stretch/>
        </p:blipFill>
        <p:spPr>
          <a:xfrm>
            <a:off x="1025325" y="490250"/>
            <a:ext cx="6193526" cy="46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>
            <p:ph type="title"/>
          </p:nvPr>
        </p:nvSpPr>
        <p:spPr>
          <a:xfrm>
            <a:off x="3816325" y="0"/>
            <a:ext cx="7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 rotWithShape="1">
          <a:blip r:embed="rId3">
            <a:alphaModFix/>
          </a:blip>
          <a:srcRect b="0" l="0" r="0" t="4671"/>
          <a:stretch/>
        </p:blipFill>
        <p:spPr>
          <a:xfrm>
            <a:off x="1224700" y="530975"/>
            <a:ext cx="6193526" cy="461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5"/>
          <p:cNvSpPr txBox="1"/>
          <p:nvPr>
            <p:ph type="title"/>
          </p:nvPr>
        </p:nvSpPr>
        <p:spPr>
          <a:xfrm>
            <a:off x="3816325" y="0"/>
            <a:ext cx="108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hotRoom6G_ABL_WTBMesh</a:t>
            </a:r>
            <a:endParaRPr/>
          </a:p>
        </p:txBody>
      </p:sp>
      <p:sp>
        <p:nvSpPr>
          <p:cNvPr id="502" name="Google Shape;502;p66"/>
          <p:cNvSpPr txBox="1"/>
          <p:nvPr>
            <p:ph idx="1" type="body"/>
          </p:nvPr>
        </p:nvSpPr>
        <p:spPr>
          <a:xfrm>
            <a:off x="311700" y="1152475"/>
            <a:ext cx="38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structured mesh with wind tunnel box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simpleFoam solver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tried with ABL velocity conditions, as well as ABL wall functions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blows up by t = 8 </a:t>
            </a:r>
            <a:endParaRPr/>
          </a:p>
        </p:txBody>
      </p:sp>
      <p:pic>
        <p:nvPicPr>
          <p:cNvPr id="503" name="Google Shape;5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5" y="3360546"/>
            <a:ext cx="3159976" cy="165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325" y="955188"/>
            <a:ext cx="4746276" cy="37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50" y="344800"/>
            <a:ext cx="8479427" cy="440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 rotWithShape="1">
          <a:blip r:embed="rId3">
            <a:alphaModFix/>
          </a:blip>
          <a:srcRect b="24011" l="4650" r="23251" t="33057"/>
          <a:stretch/>
        </p:blipFill>
        <p:spPr>
          <a:xfrm>
            <a:off x="1756500" y="1602150"/>
            <a:ext cx="4829474" cy="21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8"/>
          <p:cNvPicPr preferRelativeResize="0"/>
          <p:nvPr/>
        </p:nvPicPr>
        <p:blipFill rotWithShape="1">
          <a:blip r:embed="rId4">
            <a:alphaModFix/>
          </a:blip>
          <a:srcRect b="21335" l="0" r="20973" t="27427"/>
          <a:stretch/>
        </p:blipFill>
        <p:spPr>
          <a:xfrm>
            <a:off x="214475" y="302750"/>
            <a:ext cx="3967383" cy="19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 rotWithShape="1">
          <a:blip r:embed="rId5">
            <a:alphaModFix/>
          </a:blip>
          <a:srcRect b="25665" l="8960" r="23871" t="35483"/>
          <a:stretch/>
        </p:blipFill>
        <p:spPr>
          <a:xfrm>
            <a:off x="4789800" y="2947300"/>
            <a:ext cx="4198776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8"/>
          <p:cNvPicPr preferRelativeResize="0"/>
          <p:nvPr/>
        </p:nvPicPr>
        <p:blipFill rotWithShape="1">
          <a:blip r:embed="rId5">
            <a:alphaModFix/>
          </a:blip>
          <a:srcRect b="0" l="86327" r="0" t="62142"/>
          <a:stretch/>
        </p:blipFill>
        <p:spPr>
          <a:xfrm>
            <a:off x="691475" y="2998375"/>
            <a:ext cx="917474" cy="19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8"/>
          <p:cNvSpPr txBox="1"/>
          <p:nvPr/>
        </p:nvSpPr>
        <p:spPr>
          <a:xfrm>
            <a:off x="4376450" y="4613800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 = 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2" name="Google Shape;522;p68"/>
          <p:cNvSpPr txBox="1"/>
          <p:nvPr/>
        </p:nvSpPr>
        <p:spPr>
          <a:xfrm>
            <a:off x="589775" y="193902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 =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152675" y="368852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 = 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Measurements </a:t>
            </a:r>
            <a:endParaRPr/>
          </a:p>
        </p:txBody>
      </p:sp>
      <p:sp>
        <p:nvSpPr>
          <p:cNvPr id="529" name="Google Shape;52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63" y="878000"/>
            <a:ext cx="8559874" cy="3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vs Sometimes Open</a:t>
            </a:r>
            <a:endParaRPr/>
          </a:p>
        </p:txBody>
      </p:sp>
      <p:sp>
        <p:nvSpPr>
          <p:cNvPr id="536" name="Google Shape;5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0"/>
          <p:cNvSpPr txBox="1"/>
          <p:nvPr/>
        </p:nvSpPr>
        <p:spPr>
          <a:xfrm>
            <a:off x="954950" y="4552825"/>
            <a:ext cx="59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Grey shading indicates when window is closed in 422B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1083875"/>
            <a:ext cx="8839199" cy="359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</a:t>
            </a:r>
            <a:r>
              <a:rPr lang="en"/>
              <a:t> vs Sometimes Closed</a:t>
            </a:r>
            <a:endParaRPr/>
          </a:p>
        </p:txBody>
      </p:sp>
      <p:sp>
        <p:nvSpPr>
          <p:cNvPr id="544" name="Google Shape;54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71"/>
          <p:cNvSpPr txBox="1"/>
          <p:nvPr/>
        </p:nvSpPr>
        <p:spPr>
          <a:xfrm>
            <a:off x="954950" y="4552825"/>
            <a:ext cx="59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Grey shading indicates when window is closed in 422A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10/20/22</a:t>
            </a:r>
            <a:endParaRPr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" y="1117649"/>
            <a:ext cx="9144000" cy="36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vs Closed</a:t>
            </a:r>
            <a:endParaRPr/>
          </a:p>
        </p:txBody>
      </p:sp>
      <p:sp>
        <p:nvSpPr>
          <p:cNvPr id="552" name="Google Shape;55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Thermal Model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Solve analytical</a:t>
            </a:r>
            <a:r>
              <a:rPr b="1" lang="en"/>
              <a:t> steady state 2D heat conduction in domain</a:t>
            </a:r>
            <a:r>
              <a:rPr lang="en"/>
              <a:t> to determine temperature BC on exterior building surfaces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Solve </a:t>
            </a:r>
            <a:r>
              <a:rPr b="1" lang="en"/>
              <a:t>heat transfer through fabric</a:t>
            </a:r>
            <a:r>
              <a:rPr lang="en"/>
              <a:t> to determine BC on interior building surfaces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Solve full analytical heat transfer solution</a:t>
            </a:r>
            <a:r>
              <a:rPr lang="en"/>
              <a:t> to compare with CFD simulation 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07225" y="11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Both"/>
            </a:pPr>
            <a:r>
              <a:rPr lang="en"/>
              <a:t>Steady State 2D Heat Conduction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273550" y="724725"/>
            <a:ext cx="36513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MethodOfLines.jl</a:t>
            </a:r>
            <a:r>
              <a:rPr lang="en"/>
              <a:t>, finite difference PDE solver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Getting non singular matrix error -&gt; Incorrect boundary conditions?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Solver seems to be accurate though -&gt; solution to Dirichlet BCs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25" y="724725"/>
            <a:ext cx="4364774" cy="42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28515" l="0" r="21899" t="0"/>
          <a:stretch/>
        </p:blipFill>
        <p:spPr>
          <a:xfrm>
            <a:off x="4572000" y="2152525"/>
            <a:ext cx="1200150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3750" y="2098725"/>
            <a:ext cx="2912449" cy="1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73600" y="14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Heat Transfer through Fabric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45328"/>
          <a:stretch/>
        </p:blipFill>
        <p:spPr>
          <a:xfrm>
            <a:off x="3503125" y="1313500"/>
            <a:ext cx="5589523" cy="309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55229" l="15724" r="8637" t="0"/>
          <a:stretch/>
        </p:blipFill>
        <p:spPr>
          <a:xfrm>
            <a:off x="0" y="1281475"/>
            <a:ext cx="3803923" cy="228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